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74" r:id="rId4"/>
    <p:sldId id="257" r:id="rId5"/>
    <p:sldId id="265" r:id="rId6"/>
    <p:sldId id="266" r:id="rId7"/>
    <p:sldId id="278" r:id="rId8"/>
    <p:sldId id="267" r:id="rId9"/>
    <p:sldId id="275" r:id="rId10"/>
    <p:sldId id="273" r:id="rId11"/>
    <p:sldId id="269" r:id="rId12"/>
    <p:sldId id="277" r:id="rId13"/>
    <p:sldId id="270" r:id="rId14"/>
    <p:sldId id="259" r:id="rId15"/>
    <p:sldId id="260" r:id="rId16"/>
    <p:sldId id="261" r:id="rId17"/>
    <p:sldId id="262" r:id="rId18"/>
    <p:sldId id="271" r:id="rId19"/>
    <p:sldId id="272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A7132-5D68-49C1-A522-DF1A6242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E6FEF5-229E-4169-AD95-F5F6AD9B4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438BC-7A23-4654-BACC-BEE00F91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7B909-E35B-46F2-AAFF-4AABCF23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CD0A16-A874-4090-9F60-978F7569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71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3FC27E-7C78-45F0-8B3D-58D74B3E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0794A4-C60D-4562-BBA6-9DD2E6E1C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9116A2-48B6-4BD5-AB8E-E0E21BB9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362A3B-951B-4463-8E4C-F2DFE7D7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8415D-097A-47DF-9310-E5893EEB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64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5044BA-BE01-4D1E-82BD-DEE58F6F0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6E9E34-4C03-4E22-B20E-D7EB3B45E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CF3103-CF37-482D-B96A-5101C8E2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4E095F-DD97-4A71-B8CE-11CD34DE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75F8E2-28FD-4C4A-9CF3-0F539C7F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62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064EBC-0224-4201-874E-849101FF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43927-2C9E-4FF8-9B55-696B8B5AA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18BB6-5F11-411B-BF88-8925B76B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49219-547F-4535-BA01-2E14B452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8A78BA-CF95-45B3-A8A6-9BE17E12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10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044DE-9003-456B-8981-105DB879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E34D98-51A6-420A-8EE8-62E596A36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50E45-0FF1-4252-9098-4FB8583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41779F-B567-41DE-B322-38081211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C084CA-1B72-4B6E-9270-53D4DF8B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86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B1C26-0790-4051-A5C7-070C104C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40BE85-A6D8-4B12-A8D2-17220799C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8288D9-45F8-4E10-9B66-B9ECFB922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009CB9-B9E7-4707-97A6-901F7CC0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1B0F15-3D10-4BD4-BB0A-B8500EF7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1A62F1-EEAB-4893-A942-954E89C9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79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404A4-E7E2-43F7-A6D4-CA446B3C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CBBDD1-2909-4E1A-AAF8-3FCFD737E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B0F062-204D-42EB-A3DE-4D599AB2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1AB50E-2338-49FD-8B31-10ED37BB0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71CB7B-36BC-4453-852C-F8A505ADC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671291-688A-4297-94FD-4B582F5B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541736-974B-4CDC-96E9-FDFC320B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D0E018-6033-4034-91CE-C2C5B4C8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21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031CB-CFBE-402E-91E5-64DBAE36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80D0CC-831F-4E61-BA6C-140634CA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000A3D-E52F-4D01-A0BC-98225742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08AEC0-7E53-41EF-87C4-5D48C70E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4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6D7C9F-0B0C-41E4-A458-C81B28F2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190D14-4D91-47C1-89CD-07095B79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8E1CFE-2391-4592-8ED9-70EF20FA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2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A6783-3CA4-4E19-816F-7122D731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0F787E-E7C0-45D8-8700-F5C7C6B32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AD4D0C-16E8-48B1-A306-91A9E6C90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B86C02-24A2-4F8A-8317-6247A762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BB398E-5D44-4DEA-9503-DA8CE404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910782-3BDE-462B-8DB9-1D66485D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2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8DF8E-36F3-414D-A410-44B030DE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3E6C39-D895-454D-B8CE-ECCF604C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B3510F-910F-4B70-BEF4-FE59EB9A9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02F847-85BA-476C-A9DD-099427DD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2D70E1-3C8B-4C9B-B0BA-9A8A9EF7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D27DE5-52E8-443F-A33D-432E41E1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49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42FB9A-553F-4D60-97F6-CB125F2D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723016-E623-4D61-AC85-64088B2D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A69CD0-F8B8-403D-9EDE-ECAD97BCB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6EEEE-45A6-40B5-9209-6FB3D1BC2DD3}" type="datetimeFigureOut">
              <a:rPr lang="fr-FR" smtClean="0"/>
              <a:t>23/09/2019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80EFC-3CB3-4778-8913-E9E409506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9B6247-95AA-46FF-BED3-0FC961B06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36DD-D3D1-48B3-8ECB-BDDC8DA45F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8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pixabay.com/fr/espagne-drapeau-espagnol-nationale-28530/" TargetMode="External"/><Relationship Id="rId3" Type="http://schemas.openxmlformats.org/officeDocument/2006/relationships/hyperlink" Target="https://pixabay.com/en/english-flag-flag-uk-flag-2881651/" TargetMode="External"/><Relationship Id="rId7" Type="http://schemas.openxmlformats.org/officeDocument/2006/relationships/hyperlink" Target="http://commons.wikimedia.org/wiki/File:Printable_Flag_of_Italy.svg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ikivisually.com/wiki/File:Flag_of_Poland.svg" TargetMode="External"/><Relationship Id="rId5" Type="http://schemas.openxmlformats.org/officeDocument/2006/relationships/hyperlink" Target="https://pixabay.com/en/german-flag-germany-nationality-146401/" TargetMode="External"/><Relationship Id="rId15" Type="http://schemas.openxmlformats.org/officeDocument/2006/relationships/hyperlink" Target="https://en.wikipedia.org/wiki/File:Nuvola_Danish_flag.sv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commons.wikimedia.org/wiki/File:Flag_of_1st_Croatian_Guarding_Muster_of_the_Army_of_the_Federation.svg" TargetMode="Externa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1C42B-5699-47F8-9EFA-64B4C81D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Respect (projet final)sabrina loeuilet berck">
            <a:hlinkClick r:id="" action="ppaction://media"/>
            <a:extLst>
              <a:ext uri="{FF2B5EF4-FFF2-40B4-BE49-F238E27FC236}">
                <a16:creationId xmlns:a16="http://schemas.microsoft.com/office/drawing/2014/main" id="{446C3D96-D2FD-475A-81B2-6EA9901B06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470" y="365125"/>
            <a:ext cx="9864166" cy="5543917"/>
          </a:xfrm>
        </p:spPr>
      </p:pic>
    </p:spTree>
    <p:extLst>
      <p:ext uri="{BB962C8B-B14F-4D97-AF65-F5344CB8AC3E}">
        <p14:creationId xmlns:p14="http://schemas.microsoft.com/office/powerpoint/2010/main" val="17431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_4_audio">
            <a:hlinkClick r:id="" action="ppaction://media"/>
            <a:extLst>
              <a:ext uri="{FF2B5EF4-FFF2-40B4-BE49-F238E27FC236}">
                <a16:creationId xmlns:a16="http://schemas.microsoft.com/office/drawing/2014/main" id="{97C02DB2-3FE1-49DB-8DE9-24E594D9B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933" y="283276"/>
            <a:ext cx="8974667" cy="61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C0321-6DCA-42AF-B275-4DB6FDB0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Le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b="1" dirty="0">
                <a:solidFill>
                  <a:srgbClr val="0070C0"/>
                </a:solidFill>
              </a:rPr>
              <a:t> langue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b="1" dirty="0">
                <a:solidFill>
                  <a:srgbClr val="0070C0"/>
                </a:solidFill>
              </a:rPr>
              <a:t> vivante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b="1" dirty="0">
                <a:solidFill>
                  <a:srgbClr val="0070C0"/>
                </a:solidFill>
              </a:rPr>
              <a:t> à l’école maternelle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sz="2000" dirty="0">
                <a:solidFill>
                  <a:srgbClr val="0070C0"/>
                </a:solidFill>
              </a:rPr>
              <a:t>Note de service N° 2019-086 du 28- 05-2019: 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D52270-758E-44E5-B5F9-3B1F770C6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186806"/>
            <a:ext cx="11698514" cy="5438019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L’éveil linguistique nourrit deux domaines : « Mobiliser le langage dans toutes ses dimensions »  et « explorer le monde »</a:t>
            </a:r>
            <a:endParaRPr lang="fr-FR" sz="1800" dirty="0">
              <a:highlight>
                <a:srgbClr val="FFFF00"/>
              </a:highlight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L’apprentissage des langues vivantes étrangères contribue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au développement du langage oral et à la consolidation de la maîtrise du français.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(activités ludiques et réflexives sur la langue, construction d’un projet linguistique inter-cycle progressif et cohérent)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1BC7705-0954-4B34-8DFE-110E87D22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19655"/>
              </p:ext>
            </p:extLst>
          </p:nvPr>
        </p:nvGraphicFramePr>
        <p:xfrm>
          <a:off x="261257" y="2983700"/>
          <a:ext cx="1154643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195">
                  <a:extLst>
                    <a:ext uri="{9D8B030D-6E8A-4147-A177-3AD203B41FA5}">
                      <a16:colId xmlns:a16="http://schemas.microsoft.com/office/drawing/2014/main" val="4152398640"/>
                    </a:ext>
                  </a:extLst>
                </a:gridCol>
                <a:gridCol w="3394720">
                  <a:extLst>
                    <a:ext uri="{9D8B030D-6E8A-4147-A177-3AD203B41FA5}">
                      <a16:colId xmlns:a16="http://schemas.microsoft.com/office/drawing/2014/main" val="2780480648"/>
                    </a:ext>
                  </a:extLst>
                </a:gridCol>
                <a:gridCol w="4132515">
                  <a:extLst>
                    <a:ext uri="{9D8B030D-6E8A-4147-A177-3AD203B41FA5}">
                      <a16:colId xmlns:a16="http://schemas.microsoft.com/office/drawing/2014/main" val="1853627894"/>
                    </a:ext>
                  </a:extLst>
                </a:gridCol>
              </a:tblGrid>
              <a:tr h="154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sng" dirty="0"/>
                        <a:t>Principes généraux d’organisation</a:t>
                      </a:r>
                      <a:r>
                        <a:rPr lang="fr-FR" sz="1800" u="sng" dirty="0"/>
                        <a:t>: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sng" dirty="0"/>
                        <a:t>Démarche pédagogique respectueuse du développement de l’enfant</a:t>
                      </a:r>
                      <a:r>
                        <a:rPr lang="fr-FR" sz="1800" b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sng" dirty="0"/>
                        <a:t>Quelques exemples de mise en </a:t>
                      </a:r>
                      <a:r>
                        <a:rPr lang="fr-FR" sz="1800" b="1" u="sng" dirty="0" err="1"/>
                        <a:t>oeuvre</a:t>
                      </a:r>
                      <a:endParaRPr lang="fr-FR" sz="18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48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Rigueur et </a:t>
                      </a: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expositions régulières 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à la langue</a:t>
                      </a: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Environnement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propice aux échanges</a:t>
                      </a: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Activités favorisant le développement des </a:t>
                      </a: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compétences orales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 articulation, prosodie) et des capacités d’écoute et d’attention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Apprendre en jouant</a:t>
                      </a: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Apprendre en réfléchissant</a:t>
                      </a: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Apprendre en s’exerçant</a:t>
                      </a:r>
                    </a:p>
                    <a:p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Apprendre en mémorisant </a:t>
                      </a: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et en s’exerçant 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Activités ritualisées lors de l’accueil du matin avec une marionnette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Jeux de doigts, rondes, mimes…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Jeux phoniques anglais/français (comparaison mot français/anglais, frappé d’une suite sonore)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Répétition de sons ( </a:t>
                      </a:r>
                      <a:r>
                        <a:rPr lang="fr-FR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Rrrrr</a:t>
                      </a: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…)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fr-F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Chants, comptines, boîte à histoires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572545"/>
                  </a:ext>
                </a:extLst>
              </a:tr>
            </a:tbl>
          </a:graphicData>
        </a:graphic>
      </p:graphicFrame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B948CE8E-A285-4816-BA50-E5F6377169C9}"/>
              </a:ext>
            </a:extLst>
          </p:cNvPr>
          <p:cNvSpPr/>
          <p:nvPr/>
        </p:nvSpPr>
        <p:spPr>
          <a:xfrm>
            <a:off x="7142923" y="6283959"/>
            <a:ext cx="4505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7C51058D-B8BD-45ED-AB6C-34B2EB4ADD03}"/>
              </a:ext>
            </a:extLst>
          </p:cNvPr>
          <p:cNvSpPr/>
          <p:nvPr/>
        </p:nvSpPr>
        <p:spPr>
          <a:xfrm>
            <a:off x="7169427" y="4103677"/>
            <a:ext cx="4505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A82048B-FBC0-46E4-9E22-D8DCB52C5373}"/>
              </a:ext>
            </a:extLst>
          </p:cNvPr>
          <p:cNvSpPr/>
          <p:nvPr/>
        </p:nvSpPr>
        <p:spPr>
          <a:xfrm>
            <a:off x="7169427" y="4892621"/>
            <a:ext cx="4505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7173F0A-AD81-43B7-966F-3A4E49C7561B}"/>
              </a:ext>
            </a:extLst>
          </p:cNvPr>
          <p:cNvSpPr/>
          <p:nvPr/>
        </p:nvSpPr>
        <p:spPr>
          <a:xfrm>
            <a:off x="7169427" y="5727285"/>
            <a:ext cx="4505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33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200786-39BF-4595-B3CA-144836AB08AD}"/>
              </a:ext>
            </a:extLst>
          </p:cNvPr>
          <p:cNvPicPr/>
          <p:nvPr/>
        </p:nvPicPr>
        <p:blipFill rotWithShape="1">
          <a:blip r:embed="rId2"/>
          <a:srcRect l="3438"/>
          <a:stretch/>
        </p:blipFill>
        <p:spPr>
          <a:xfrm>
            <a:off x="5607" y="0"/>
            <a:ext cx="4635571" cy="6857990"/>
          </a:xfrm>
          <a:prstGeom prst="rect">
            <a:avLst/>
          </a:prstGeom>
          <a:effectLst/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8AEDF1A-06C8-406E-A575-748C334734E5}"/>
              </a:ext>
            </a:extLst>
          </p:cNvPr>
          <p:cNvSpPr txBox="1">
            <a:spLocks/>
          </p:cNvSpPr>
          <p:nvPr/>
        </p:nvSpPr>
        <p:spPr>
          <a:xfrm>
            <a:off x="4965431" y="457200"/>
            <a:ext cx="6326683" cy="611505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300" b="1"/>
              <a:t> Première partie :</a:t>
            </a:r>
            <a:endParaRPr lang="fr-FR" sz="3300"/>
          </a:p>
          <a:p>
            <a:r>
              <a:rPr lang="fr-FR" sz="3300"/>
              <a:t>Attendus définis par les textes règlementaires</a:t>
            </a:r>
          </a:p>
          <a:p>
            <a:r>
              <a:rPr lang="fr-FR" sz="3300"/>
              <a:t>Qu’est-ce que le CECRL ? </a:t>
            </a:r>
          </a:p>
          <a:p>
            <a:r>
              <a:rPr lang="fr-FR" sz="3300"/>
              <a:t>Qu’est ce exactement que le niveau A1 attendu en fin d’école primaire ?</a:t>
            </a:r>
          </a:p>
          <a:p>
            <a:r>
              <a:rPr lang="fr-FR" sz="3300"/>
              <a:t>Comment aborder la grammaire et le lexique ? </a:t>
            </a:r>
          </a:p>
          <a:p>
            <a:r>
              <a:rPr lang="fr-FR" sz="3300"/>
              <a:t>Pourquoi donner la priorité à l’oral ? </a:t>
            </a:r>
          </a:p>
          <a:p>
            <a:r>
              <a:rPr lang="fr-FR" sz="3300"/>
              <a:t>Quand et comment aborder l’écrit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30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300" b="1"/>
              <a:t>Seconde partie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300"/>
              <a:t>Progressions cycles 2 et 3 s’articulant autour d’activités langagières. Exemples de fiches pratiques ciblées sur:</a:t>
            </a:r>
          </a:p>
          <a:p>
            <a:r>
              <a:rPr lang="fr-FR" sz="3300"/>
              <a:t> Les rituels de classe</a:t>
            </a:r>
          </a:p>
          <a:p>
            <a:r>
              <a:rPr lang="fr-FR" sz="3300"/>
              <a:t> L’apprentissage du lexique</a:t>
            </a:r>
          </a:p>
          <a:p>
            <a:r>
              <a:rPr lang="fr-FR" sz="3300"/>
              <a:t> Les étapes de la conception d’une séquence.</a:t>
            </a:r>
          </a:p>
          <a:p>
            <a:r>
              <a:rPr lang="fr-FR" sz="3300"/>
              <a:t>Comment étudier la grammaire?</a:t>
            </a:r>
          </a:p>
          <a:p>
            <a:r>
              <a:rPr lang="fr-FR" sz="3300"/>
              <a:t>La production orale, parler mais pour quoi faire?</a:t>
            </a:r>
          </a:p>
          <a:p>
            <a:r>
              <a:rPr lang="fr-FR" sz="3300"/>
              <a:t>L’interaction orale: oui mais comment?</a:t>
            </a:r>
          </a:p>
          <a:p>
            <a:r>
              <a:rPr lang="fr-FR" sz="3300"/>
              <a:t>Comment garder les traces?</a:t>
            </a:r>
          </a:p>
          <a:p>
            <a:r>
              <a:rPr lang="fr-FR" sz="3300"/>
              <a:t>En dehors de l’école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11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243D8-1663-40A2-BF99-2CB7C134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23600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2. Les ressources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ACDC88-D51A-49E9-A05D-75ADA09F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9324"/>
            <a:ext cx="10515600" cy="57417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12800" b="1" dirty="0">
                <a:solidFill>
                  <a:srgbClr val="0070C0"/>
                </a:solidFill>
                <a:highlight>
                  <a:srgbClr val="FFFF00"/>
                </a:highlight>
              </a:rPr>
              <a:t>Eduscol</a:t>
            </a: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7200" dirty="0"/>
              <a:t>Guide</a:t>
            </a: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endParaRPr lang="fr-FR" sz="7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7200" dirty="0"/>
              <a:t>Situations </a:t>
            </a:r>
          </a:p>
          <a:p>
            <a:pPr marL="0" indent="0">
              <a:buNone/>
            </a:pPr>
            <a:r>
              <a:rPr lang="fr-FR" sz="7200" dirty="0"/>
              <a:t>concrètes </a:t>
            </a:r>
          </a:p>
          <a:p>
            <a:pPr marL="0" indent="0">
              <a:buNone/>
            </a:pPr>
            <a:r>
              <a:rPr lang="fr-FR" sz="7200" dirty="0"/>
              <a:t>d’évaluation</a:t>
            </a: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7200" dirty="0">
                <a:solidFill>
                  <a:srgbClr val="0070C0"/>
                </a:solidFill>
              </a:rPr>
              <a:t>								                                   </a:t>
            </a:r>
            <a:r>
              <a:rPr lang="fr-FR" sz="7200" dirty="0"/>
              <a:t>vidéos</a:t>
            </a: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7200" dirty="0">
                <a:solidFill>
                  <a:srgbClr val="0070C0"/>
                </a:solidFill>
              </a:rPr>
              <a:t>                                                      </a:t>
            </a: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7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vidéos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DC9590-7291-4F18-AE52-E544F3B5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1" y="949324"/>
            <a:ext cx="8280399" cy="5275263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60CFEF7-6B49-4561-93F4-959E2152FCAA}"/>
              </a:ext>
            </a:extLst>
          </p:cNvPr>
          <p:cNvSpPr/>
          <p:nvPr/>
        </p:nvSpPr>
        <p:spPr>
          <a:xfrm rot="12489712" flipH="1">
            <a:off x="8507916" y="4422392"/>
            <a:ext cx="1147406" cy="2932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24D85D8D-C997-4359-9E47-F042FECF325C}"/>
              </a:ext>
            </a:extLst>
          </p:cNvPr>
          <p:cNvSpPr/>
          <p:nvPr/>
        </p:nvSpPr>
        <p:spPr>
          <a:xfrm>
            <a:off x="1913524" y="5220807"/>
            <a:ext cx="1322598" cy="294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20D2595-45D1-49A3-9F0E-7A147A726EC1}"/>
              </a:ext>
            </a:extLst>
          </p:cNvPr>
          <p:cNvSpPr/>
          <p:nvPr/>
        </p:nvSpPr>
        <p:spPr>
          <a:xfrm>
            <a:off x="1913524" y="1889778"/>
            <a:ext cx="1322598" cy="294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628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4C20DE-6584-4495-80C7-5A0FE139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Quelques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exemples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ressources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EDUSCOL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D9E915-9062-4935-B709-E5216516C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54" y="1690688"/>
            <a:ext cx="5005674" cy="435133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DF265D-E307-4323-81D7-88C6C6A0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35" y="1690688"/>
            <a:ext cx="59605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27D62-1A06-4DBB-8E48-391A3B70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37" y="365126"/>
            <a:ext cx="11123863" cy="701674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5300" b="1" dirty="0">
                <a:solidFill>
                  <a:srgbClr val="0070C0"/>
                </a:solidFill>
              </a:rPr>
            </a:br>
            <a:r>
              <a:rPr lang="fr-FR" sz="5300" b="1" dirty="0">
                <a:solidFill>
                  <a:srgbClr val="0070C0"/>
                </a:solidFill>
              </a:rPr>
              <a:t>Les ressources </a:t>
            </a:r>
            <a:br>
              <a:rPr lang="fr-FR" sz="2800" b="1" dirty="0">
                <a:solidFill>
                  <a:srgbClr val="0070C0"/>
                </a:solidFill>
              </a:rPr>
            </a:br>
            <a:br>
              <a:rPr lang="fr-FR" b="1" dirty="0">
                <a:solidFill>
                  <a:srgbClr val="0070C0"/>
                </a:solidFill>
              </a:rPr>
            </a:br>
            <a:endParaRPr lang="fr-FR" sz="31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EF14E6-A7DD-453B-8ED1-DF7098A6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798"/>
            <a:ext cx="10515600" cy="51101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070C0"/>
                </a:solidFill>
                <a:highlight>
                  <a:srgbClr val="FFFF00"/>
                </a:highlight>
              </a:rPr>
              <a:t>Pédagogie 62</a:t>
            </a:r>
          </a:p>
          <a:p>
            <a:endParaRPr lang="fr-FR" dirty="0"/>
          </a:p>
          <a:p>
            <a:r>
              <a:rPr lang="fr-FR" dirty="0"/>
              <a:t>Vidéos</a:t>
            </a:r>
          </a:p>
          <a:p>
            <a:endParaRPr lang="fr-FR" dirty="0"/>
          </a:p>
          <a:p>
            <a:r>
              <a:rPr lang="fr-FR" dirty="0"/>
              <a:t>Chants, comptines</a:t>
            </a:r>
          </a:p>
          <a:p>
            <a:endParaRPr lang="fr-FR" dirty="0"/>
          </a:p>
          <a:p>
            <a:r>
              <a:rPr lang="fr-FR" dirty="0"/>
              <a:t>Ressources pour la </a:t>
            </a:r>
          </a:p>
          <a:p>
            <a:pPr marL="0" indent="0">
              <a:buNone/>
            </a:pPr>
            <a:r>
              <a:rPr lang="fr-FR" dirty="0"/>
              <a:t>   Maternelle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Croisement avec </a:t>
            </a:r>
          </a:p>
          <a:p>
            <a:pPr marL="0" indent="0">
              <a:buNone/>
            </a:pPr>
            <a:r>
              <a:rPr lang="fr-FR"/>
              <a:t>d’autres disciplines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(A I C L)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4A687-70FD-4467-BEA3-15C855B2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066799"/>
            <a:ext cx="7409113" cy="5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93841-16E7-4CF3-8766-59D7C23E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3. Plusieurs projets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405D76-6C68-4AD6-BD59-CD2535A25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70C0"/>
                </a:solidFill>
                <a:highlight>
                  <a:srgbClr val="FFFF00"/>
                </a:highlight>
              </a:rPr>
              <a:t>Jeu concours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Date limite  de dépôt </a:t>
            </a:r>
          </a:p>
          <a:p>
            <a:pPr marL="0" indent="0">
              <a:buNone/>
            </a:pPr>
            <a:r>
              <a:rPr lang="fr-FR" dirty="0"/>
              <a:t>du projet finalisé 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27 avril 2020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FB6CA1-D0AA-409B-B520-032B41EE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57" y="1295400"/>
            <a:ext cx="5836813" cy="44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2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B092A-FDFF-4EE2-A1F0-4B46CCB2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Plusieurs projets……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E0939D-140E-42D9-B7DD-57CDACA22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Echanges</a:t>
            </a:r>
          </a:p>
          <a:p>
            <a:r>
              <a:rPr lang="fr-FR" dirty="0"/>
              <a:t>Projets e -</a:t>
            </a:r>
            <a:r>
              <a:rPr lang="fr-FR" dirty="0" err="1"/>
              <a:t>twinning</a:t>
            </a:r>
            <a:endParaRPr lang="fr-FR" dirty="0"/>
          </a:p>
          <a:p>
            <a:r>
              <a:rPr lang="fr-FR" dirty="0"/>
              <a:t>Mobilité d’écoles, </a:t>
            </a:r>
          </a:p>
          <a:p>
            <a:pPr marL="0" indent="0">
              <a:buNone/>
            </a:pPr>
            <a:r>
              <a:rPr lang="fr-FR" dirty="0"/>
              <a:t>d’enseignants(Erasmus +)</a:t>
            </a:r>
          </a:p>
          <a:p>
            <a:r>
              <a:rPr lang="fr-FR" dirty="0"/>
              <a:t>Demande d’assistants </a:t>
            </a:r>
          </a:p>
          <a:p>
            <a:pPr marL="0" indent="0">
              <a:buNone/>
            </a:pPr>
            <a:r>
              <a:rPr lang="fr-FR" dirty="0"/>
              <a:t>en langue(janvier 2020)</a:t>
            </a:r>
          </a:p>
          <a:p>
            <a:r>
              <a:rPr lang="fr-FR" dirty="0"/>
              <a:t> Projet </a:t>
            </a:r>
            <a:r>
              <a:rPr lang="fr-FR" dirty="0" err="1"/>
              <a:t>Jumel’art</a:t>
            </a:r>
            <a:r>
              <a:rPr lang="fr-FR" dirty="0"/>
              <a:t> Berck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784491-724E-45EC-838B-140BA6F8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279105"/>
            <a:ext cx="6174675" cy="417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A393B-D8A7-44F2-A107-C391C9E4752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Plusieurs projets…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28DFD-57A6-43AD-BF43-129D35915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/>
              <a:t>Objectif: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Valoriser les actions</a:t>
            </a:r>
          </a:p>
          <a:p>
            <a:pPr marL="0" indent="0">
              <a:buNone/>
            </a:pPr>
            <a:r>
              <a:rPr lang="fr-FR" dirty="0"/>
              <a:t> menées en classe </a:t>
            </a:r>
          </a:p>
          <a:p>
            <a:pPr marL="0" indent="0">
              <a:buNone/>
            </a:pPr>
            <a:r>
              <a:rPr lang="fr-FR" dirty="0"/>
              <a:t>(parents, commune,</a:t>
            </a:r>
          </a:p>
          <a:p>
            <a:pPr marL="0" indent="0">
              <a:buNone/>
            </a:pPr>
            <a:r>
              <a:rPr lang="fr-FR" dirty="0"/>
              <a:t> autres classes/écoles…)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>
                <a:highlight>
                  <a:srgbClr val="FFFF00"/>
                </a:highlight>
              </a:rPr>
              <a:t>Du 4 au 7 mai 2020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842A59-55EB-4F80-B8B7-9C5B373D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02" y="1347000"/>
            <a:ext cx="6729123" cy="4829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B7ACD2-B896-4C43-B47E-2ACA259CC14B}"/>
              </a:ext>
            </a:extLst>
          </p:cNvPr>
          <p:cNvSpPr/>
          <p:nvPr/>
        </p:nvSpPr>
        <p:spPr>
          <a:xfrm>
            <a:off x="10588487" y="2663687"/>
            <a:ext cx="1020417" cy="649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156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E93F316-F7EB-4FFA-9D4D-85698FC38C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88" y="1162049"/>
            <a:ext cx="9359762" cy="4940215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E68C15F2-21B6-4121-BBAA-418E492B1948}"/>
              </a:ext>
            </a:extLst>
          </p:cNvPr>
          <p:cNvSpPr/>
          <p:nvPr/>
        </p:nvSpPr>
        <p:spPr>
          <a:xfrm rot="20337824">
            <a:off x="560974" y="6094493"/>
            <a:ext cx="1305926" cy="3139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5F9C3DA-1263-4F82-A1FC-6A4152EB0B52}"/>
              </a:ext>
            </a:extLst>
          </p:cNvPr>
          <p:cNvSpPr txBox="1">
            <a:spLocks/>
          </p:cNvSpPr>
          <p:nvPr/>
        </p:nvSpPr>
        <p:spPr>
          <a:xfrm>
            <a:off x="838200" y="225586"/>
            <a:ext cx="10515600" cy="76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Plusieurs projets……</a:t>
            </a:r>
          </a:p>
        </p:txBody>
      </p:sp>
    </p:spTree>
    <p:extLst>
      <p:ext uri="{BB962C8B-B14F-4D97-AF65-F5344CB8AC3E}">
        <p14:creationId xmlns:p14="http://schemas.microsoft.com/office/powerpoint/2010/main" val="293571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45C47-71A7-4D5D-B3E8-D70986FE9D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Une nouvelle dynamique pour les langues vivantes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0A51DC-2249-4A1A-99EB-57BBDF2A5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H="1" flipV="1">
            <a:off x="8806373" y="5486400"/>
            <a:ext cx="2841673" cy="101287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Septembre 2019</a:t>
            </a:r>
          </a:p>
          <a:p>
            <a:r>
              <a:rPr lang="fr-FR" sz="2000" b="1" dirty="0">
                <a:solidFill>
                  <a:srgbClr val="0070C0"/>
                </a:solidFill>
              </a:rPr>
              <a:t>Circonscription de Montreuil-sur-mer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F2F37A-BF08-4B38-A865-D3A591351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9300" y="4324350"/>
            <a:ext cx="3012228" cy="25336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301199-9A3B-4CD5-9B65-06DCAFE5A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947479"/>
            <a:ext cx="1935255" cy="16177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4D8F3D-F39A-430C-819C-D7FFDCC11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62423" y="153574"/>
            <a:ext cx="2272903" cy="15152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A5A854B-989E-43DB-9A57-B9219F4E6D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48647" y="194849"/>
            <a:ext cx="2599399" cy="12997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F50381-FCA8-4234-A56D-A6C94471D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488736" y="3738969"/>
            <a:ext cx="2358528" cy="147408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B49365E-6188-41E2-BA8E-163DC834B2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096000" y="4439065"/>
            <a:ext cx="2419350" cy="161038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C172B42-1D16-44BA-8AC8-91AE501B4A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" y="156317"/>
            <a:ext cx="2019300" cy="22729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084577-5CBE-463B-BA06-15CE215429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86608" y="1901202"/>
            <a:ext cx="8161737" cy="21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6EBA9-BE71-4F6B-91F4-1147DF370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89743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Merci pour votre attention</a:t>
            </a: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Thank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for </a:t>
            </a:r>
            <a:r>
              <a:rPr lang="fr-FR" dirty="0" err="1">
                <a:solidFill>
                  <a:schemeClr val="bg1"/>
                </a:solidFill>
              </a:rPr>
              <a:t>listening</a:t>
            </a: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Danke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für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Ihr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Interesse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0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B668E4-E9FB-4ED0-85EE-C2E8F9CB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828"/>
            <a:ext cx="10515600" cy="5797135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dirty="0">
                <a:solidFill>
                  <a:srgbClr val="0070C0"/>
                </a:solidFill>
              </a:rPr>
              <a:t>Une nouvelle dynamique pour les langues vivantes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dirty="0">
                <a:solidFill>
                  <a:srgbClr val="0070C0"/>
                </a:solidFill>
              </a:rPr>
              <a:t>Les langues dans les textes officiels</a:t>
            </a:r>
          </a:p>
          <a:p>
            <a:pPr marL="514350" indent="-514350" algn="just">
              <a:buFont typeface="+mj-lt"/>
              <a:buAutoNum type="arabicPeriod"/>
            </a:pPr>
            <a:endParaRPr lang="fr-FR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dirty="0">
                <a:solidFill>
                  <a:srgbClr val="0070C0"/>
                </a:solidFill>
              </a:rPr>
              <a:t>Pour une nouvelle dynamique</a:t>
            </a:r>
          </a:p>
          <a:p>
            <a:pPr marL="514350" indent="-514350" algn="just">
              <a:buFont typeface="+mj-lt"/>
              <a:buAutoNum type="arabicPeriod"/>
            </a:pPr>
            <a:endParaRPr lang="fr-FR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dirty="0">
                <a:solidFill>
                  <a:srgbClr val="0070C0"/>
                </a:solidFill>
              </a:rPr>
              <a:t>Les ressources</a:t>
            </a:r>
          </a:p>
          <a:p>
            <a:pPr marL="514350" indent="-514350" algn="just">
              <a:buFont typeface="+mj-lt"/>
              <a:buAutoNum type="arabicPeriod"/>
            </a:pPr>
            <a:endParaRPr lang="fr-FR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dirty="0">
                <a:solidFill>
                  <a:srgbClr val="0070C0"/>
                </a:solidFill>
              </a:rPr>
              <a:t>Les pistes de travail, les projets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05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232AF-E8E9-4AAE-9D33-8A8D73B9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marL="742950" indent="-742950" algn="ctr">
              <a:buFont typeface="+mj-lt"/>
              <a:buAutoNum type="arabicPeriod"/>
            </a:pPr>
            <a:r>
              <a:rPr lang="fr-FR" b="1" dirty="0">
                <a:solidFill>
                  <a:srgbClr val="0070C0"/>
                </a:solidFill>
              </a:rPr>
              <a:t>Les langues dans les textes officiels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4635A60-A588-40B7-8D1A-24E916312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101286"/>
              </p:ext>
            </p:extLst>
          </p:nvPr>
        </p:nvGraphicFramePr>
        <p:xfrm>
          <a:off x="406400" y="1117600"/>
          <a:ext cx="11565467" cy="5244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00">
                  <a:extLst>
                    <a:ext uri="{9D8B030D-6E8A-4147-A177-3AD203B41FA5}">
                      <a16:colId xmlns:a16="http://schemas.microsoft.com/office/drawing/2014/main" val="988308923"/>
                    </a:ext>
                  </a:extLst>
                </a:gridCol>
                <a:gridCol w="3640667">
                  <a:extLst>
                    <a:ext uri="{9D8B030D-6E8A-4147-A177-3AD203B41FA5}">
                      <a16:colId xmlns:a16="http://schemas.microsoft.com/office/drawing/2014/main" val="4260928255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1734974136"/>
                    </a:ext>
                  </a:extLst>
                </a:gridCol>
              </a:tblGrid>
              <a:tr h="35208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CECRL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Socle  commun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Programmes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057890"/>
                  </a:ext>
                </a:extLst>
              </a:tr>
              <a:tr h="4878446"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  <a:p>
                      <a:pPr algn="ctr"/>
                      <a:r>
                        <a:rPr lang="fr-FR" b="1" dirty="0"/>
                        <a:t>Cadre Européen Commun de Référence pour les Langues</a:t>
                      </a:r>
                    </a:p>
                    <a:p>
                      <a:pPr algn="ctr"/>
                      <a:endParaRPr lang="fr-FR" b="1" dirty="0"/>
                    </a:p>
                    <a:p>
                      <a:pPr algn="ctr"/>
                      <a:r>
                        <a:rPr lang="fr-FR" b="0" dirty="0"/>
                        <a:t>Base commune pour tous les langues d’Europe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décret du 11 juillet 2006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définit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socle commun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connaissances et des compétences, organisé autour de domaines fondamentaux,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dont celui de la</a:t>
                      </a:r>
                      <a:r>
                        <a:rPr lang="fr-F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pratique d’une langue étrangère. 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Plan de rénovation des langues 2006</a:t>
                      </a: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Les programmes de 2007</a:t>
                      </a: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b="1" dirty="0"/>
                        <a:t>Les programmes de 2015</a:t>
                      </a: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Note de service du 28- 05-2019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Les langues vivantes étrangères à l’école maternelle</a:t>
                      </a: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Guide « Osez les langues vivantes à l’école»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800020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A8A0683-FEFF-4617-97FF-D7122B3F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8" y="3217333"/>
            <a:ext cx="2436790" cy="3057276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8C3DFAB-D104-4356-9760-D05EC24DD689}"/>
              </a:ext>
            </a:extLst>
          </p:cNvPr>
          <p:cNvSpPr/>
          <p:nvPr/>
        </p:nvSpPr>
        <p:spPr>
          <a:xfrm>
            <a:off x="3826932" y="2963333"/>
            <a:ext cx="880533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87DEB36-E1B4-443D-9A88-10226582C1BD}"/>
              </a:ext>
            </a:extLst>
          </p:cNvPr>
          <p:cNvSpPr/>
          <p:nvPr/>
        </p:nvSpPr>
        <p:spPr>
          <a:xfrm>
            <a:off x="7484537" y="2963333"/>
            <a:ext cx="880533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40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8E9D7-D2C6-49A4-A934-44557DE3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Le C E C R 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8A1527-3791-44E6-8B9D-22243A5B1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493394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fr-FR" dirty="0">
              <a:solidFill>
                <a:srgbClr val="0070C0"/>
              </a:solidFill>
            </a:endParaRPr>
          </a:p>
          <a:p>
            <a:pPr marL="285750" indent="-285750"/>
            <a:r>
              <a:rPr lang="fr-FR" dirty="0">
                <a:solidFill>
                  <a:srgbClr val="0070C0"/>
                </a:solidFill>
              </a:rPr>
              <a:t>Descripteurs, terminologie et approche communs pour décrire les tâches communicatives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pPr marL="285750" indent="-285750"/>
            <a:r>
              <a:rPr lang="fr-FR" dirty="0">
                <a:solidFill>
                  <a:srgbClr val="0070C0"/>
                </a:solidFill>
              </a:rPr>
              <a:t>Echelle de référence de niveaux de </a:t>
            </a:r>
            <a:r>
              <a:rPr lang="fr-FR" b="1" dirty="0">
                <a:solidFill>
                  <a:srgbClr val="0070C0"/>
                </a:solidFill>
              </a:rPr>
              <a:t>pré-A1</a:t>
            </a:r>
            <a:r>
              <a:rPr lang="fr-FR" dirty="0">
                <a:solidFill>
                  <a:srgbClr val="0070C0"/>
                </a:solidFill>
              </a:rPr>
              <a:t> à C2</a:t>
            </a:r>
          </a:p>
          <a:p>
            <a:pPr marL="285750" indent="-285750">
              <a:lnSpc>
                <a:spcPct val="170000"/>
              </a:lnSpc>
            </a:pPr>
            <a:r>
              <a:rPr lang="fr-FR" dirty="0">
                <a:solidFill>
                  <a:srgbClr val="0070C0"/>
                </a:solidFill>
              </a:rPr>
              <a:t>Activités de communication langagières(réception, production, interaction) </a:t>
            </a:r>
          </a:p>
          <a:p>
            <a:pPr marL="285750" indent="-285750">
              <a:lnSpc>
                <a:spcPct val="170000"/>
              </a:lnSpc>
            </a:pPr>
            <a:r>
              <a:rPr lang="fr-FR" dirty="0">
                <a:solidFill>
                  <a:srgbClr val="0070C0"/>
                </a:solidFill>
              </a:rPr>
              <a:t>Ajout en 2018 de la médiation(interprétation et traduction)</a:t>
            </a:r>
          </a:p>
          <a:p>
            <a:pPr marL="285750" indent="-285750"/>
            <a:endParaRPr lang="fr-FR" dirty="0">
              <a:solidFill>
                <a:srgbClr val="0070C0"/>
              </a:solidFill>
            </a:endParaRPr>
          </a:p>
          <a:p>
            <a:pPr marL="285750" indent="-285750"/>
            <a:r>
              <a:rPr lang="fr-FR" dirty="0">
                <a:solidFill>
                  <a:srgbClr val="0070C0"/>
                </a:solidFill>
              </a:rPr>
              <a:t>Réalisation d’une tâche selon la théorie de l’approche actionnelle</a:t>
            </a:r>
          </a:p>
          <a:p>
            <a:pPr marL="285750" indent="-285750"/>
            <a:endParaRPr lang="fr-FR" dirty="0">
              <a:solidFill>
                <a:srgbClr val="0070C0"/>
              </a:solidFill>
            </a:endParaRPr>
          </a:p>
          <a:p>
            <a:pPr marL="285750" indent="-285750"/>
            <a:r>
              <a:rPr lang="fr-FR" dirty="0">
                <a:solidFill>
                  <a:srgbClr val="0070C0"/>
                </a:solidFill>
              </a:rPr>
              <a:t>Apprentissage précoce</a:t>
            </a:r>
          </a:p>
          <a:p>
            <a:pPr marL="285750" indent="-285750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87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33428-DB07-4962-9103-041BBD0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Le socle commun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A717750-795A-4618-A65F-D2F1939B4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817703"/>
              </p:ext>
            </p:extLst>
          </p:nvPr>
        </p:nvGraphicFramePr>
        <p:xfrm>
          <a:off x="838200" y="1825625"/>
          <a:ext cx="1073094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594">
                  <a:extLst>
                    <a:ext uri="{9D8B030D-6E8A-4147-A177-3AD203B41FA5}">
                      <a16:colId xmlns:a16="http://schemas.microsoft.com/office/drawing/2014/main" val="1782686388"/>
                    </a:ext>
                  </a:extLst>
                </a:gridCol>
                <a:gridCol w="2150247">
                  <a:extLst>
                    <a:ext uri="{9D8B030D-6E8A-4147-A177-3AD203B41FA5}">
                      <a16:colId xmlns:a16="http://schemas.microsoft.com/office/drawing/2014/main" val="1309772682"/>
                    </a:ext>
                  </a:extLst>
                </a:gridCol>
                <a:gridCol w="2434918">
                  <a:extLst>
                    <a:ext uri="{9D8B030D-6E8A-4147-A177-3AD203B41FA5}">
                      <a16:colId xmlns:a16="http://schemas.microsoft.com/office/drawing/2014/main" val="4222176026"/>
                    </a:ext>
                  </a:extLst>
                </a:gridCol>
                <a:gridCol w="2146190">
                  <a:extLst>
                    <a:ext uri="{9D8B030D-6E8A-4147-A177-3AD203B41FA5}">
                      <a16:colId xmlns:a16="http://schemas.microsoft.com/office/drawing/2014/main" val="1335829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Domaines 1 et 2: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des langages pour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penser et communiquer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les méthodes et outils pour apprendre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Domaine 3: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la formation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de la personne et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du citoyen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Domaine 4: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les systèmes naturels </a:t>
                      </a:r>
                      <a:r>
                        <a:rPr lang="fr-FR" sz="1800" b="1" dirty="0"/>
                        <a:t>et les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systèmes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Domaine 5: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les représentations du monde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et l’activité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470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dirty="0"/>
                        <a:t>Ecouter et comprendre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Lire et comprendre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Parler en continu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Écrire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Réagir et dialoguer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Découvrir les aspects culturels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Écoute et respect des autres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Ouverture des élèves aux autres cultures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Usage des outils numériques et robotiques 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Repères géographiques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dirty="0"/>
                        <a:t>Découvrir les aspects culturels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2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11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07DD329-88AA-49C7-AADA-B4F665B33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BFEB8-C16E-4894-B5F1-8C9804EC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25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Les programmes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4D8DD2-B571-4D27-805E-576590DD9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95400"/>
            <a:ext cx="10706100" cy="4881563"/>
          </a:xfrm>
        </p:spPr>
        <p:txBody>
          <a:bodyPr>
            <a:normAutofit fontScale="40000" lnSpcReduction="20000"/>
          </a:bodyPr>
          <a:lstStyle/>
          <a:p>
            <a:r>
              <a:rPr lang="fr-FR" sz="3400" b="1" dirty="0">
                <a:solidFill>
                  <a:srgbClr val="0070C0"/>
                </a:solidFill>
              </a:rPr>
              <a:t>Depuis 2013, dès le CP à raison de 54 heures par année scolaire (1 h 30 par semaine) soit 270 heures sur le cursus primaire</a:t>
            </a:r>
          </a:p>
          <a:p>
            <a:r>
              <a:rPr lang="fr-FR" sz="3400" b="1" dirty="0">
                <a:solidFill>
                  <a:srgbClr val="0070C0"/>
                </a:solidFill>
              </a:rPr>
              <a:t>Eveil linguistique dès l’âge de trois ans</a:t>
            </a:r>
          </a:p>
          <a:p>
            <a:endParaRPr lang="fr-FR" sz="3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3400" dirty="0">
                <a:solidFill>
                  <a:srgbClr val="0070C0"/>
                </a:solidFill>
              </a:rPr>
              <a:t>Il s’agit d’atteindre en fin de cycle 3:</a:t>
            </a:r>
          </a:p>
          <a:p>
            <a:r>
              <a:rPr lang="fr-FR" sz="3400" dirty="0">
                <a:solidFill>
                  <a:srgbClr val="0070C0"/>
                </a:solidFill>
              </a:rPr>
              <a:t>Niveau A1 dans les 5 activités langagières </a:t>
            </a:r>
          </a:p>
          <a:p>
            <a:r>
              <a:rPr lang="fr-FR" sz="3400" dirty="0">
                <a:solidFill>
                  <a:srgbClr val="0070C0"/>
                </a:solidFill>
              </a:rPr>
              <a:t>Niveau A2 dans au moins 2 activités langagières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fr-FR" dirty="0">
                <a:solidFill>
                  <a:srgbClr val="0070C0"/>
                </a:solidFill>
              </a:rPr>
              <a:t>										        </a:t>
            </a:r>
            <a:r>
              <a:rPr lang="fr-FR" sz="5100" dirty="0">
                <a:solidFill>
                  <a:srgbClr val="0070C0"/>
                </a:solidFill>
              </a:rPr>
              <a:t>collège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BF94084-D37D-4CC4-9210-771F1F3EF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02173"/>
              </p:ext>
            </p:extLst>
          </p:nvPr>
        </p:nvGraphicFramePr>
        <p:xfrm>
          <a:off x="838200" y="1999933"/>
          <a:ext cx="102489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300">
                  <a:extLst>
                    <a:ext uri="{9D8B030D-6E8A-4147-A177-3AD203B41FA5}">
                      <a16:colId xmlns:a16="http://schemas.microsoft.com/office/drawing/2014/main" val="3967056199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919590952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4213259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maternelle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Cycle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Cycle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483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Eveil à</a:t>
                      </a:r>
                      <a:r>
                        <a:rPr lang="fr-FR" b="1" dirty="0"/>
                        <a:t> la diversité linguistique</a:t>
                      </a:r>
                    </a:p>
                    <a:p>
                      <a:endParaRPr lang="fr-FR" dirty="0"/>
                    </a:p>
                    <a:p>
                      <a:pPr algn="just"/>
                      <a:r>
                        <a:rPr lang="fr-FR" dirty="0"/>
                        <a:t>A partir de la MS, découvrir </a:t>
                      </a:r>
                      <a:r>
                        <a:rPr lang="fr-FR" b="0" dirty="0"/>
                        <a:t>l’existence d’autres langues </a:t>
                      </a:r>
                      <a:r>
                        <a:rPr lang="fr-FR" dirty="0"/>
                        <a:t>dans des situations ludiques pouvant donner du 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Comprendre l’oral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S’exprimer oralement en continu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Prendre part à une conversation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Découvrir quelques aspects culturels d’une langue  vivante étrangère et régionale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Ecouter et comprendre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Lire et comprendre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Parler en continu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b="1" dirty="0"/>
                        <a:t>Écrire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b="1" dirty="0"/>
                        <a:t>Réagir et dialoguer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dirty="0"/>
                        <a:t>Découvrir les aspects culturels d’une langue vivante étrangère et régionale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394698"/>
                  </a:ext>
                </a:extLst>
              </a:tr>
            </a:tbl>
          </a:graphicData>
        </a:graphic>
      </p:graphicFrame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5F0EC40-586F-429D-AEBB-E8F85B983AB5}"/>
              </a:ext>
            </a:extLst>
          </p:cNvPr>
          <p:cNvSpPr/>
          <p:nvPr/>
        </p:nvSpPr>
        <p:spPr>
          <a:xfrm rot="5400000">
            <a:off x="10177018" y="4569290"/>
            <a:ext cx="801858" cy="1167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6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238D4F-C81E-4F75-86AE-5DCB6A881B4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02" r="2043"/>
          <a:stretch/>
        </p:blipFill>
        <p:spPr>
          <a:xfrm>
            <a:off x="5963135" y="436098"/>
            <a:ext cx="4334416" cy="6035039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7FC554-F7A0-4AC4-80F1-E0FE9E666216}"/>
              </a:ext>
            </a:extLst>
          </p:cNvPr>
          <p:cNvSpPr/>
          <p:nvPr/>
        </p:nvSpPr>
        <p:spPr>
          <a:xfrm>
            <a:off x="562708" y="562709"/>
            <a:ext cx="50362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Rapport d’étude basé  sur deux enquêtes:</a:t>
            </a:r>
            <a:endParaRPr lang="fr-FR" dirty="0"/>
          </a:p>
          <a:p>
            <a:pPr algn="just"/>
            <a:r>
              <a:rPr lang="fr-FR" i="1" dirty="0">
                <a:solidFill>
                  <a:srgbClr val="0070C0"/>
                </a:solidFill>
              </a:rPr>
              <a:t>Enquête CEDRE de 2016 en Anglais et en Allemand. Niveau A1</a:t>
            </a:r>
          </a:p>
          <a:p>
            <a:pPr algn="just"/>
            <a:r>
              <a:rPr lang="fr-FR" i="1" dirty="0" err="1">
                <a:solidFill>
                  <a:srgbClr val="0070C0"/>
                </a:solidFill>
              </a:rPr>
              <a:t>Surveylang</a:t>
            </a:r>
            <a:r>
              <a:rPr lang="fr-FR" i="1" dirty="0">
                <a:solidFill>
                  <a:srgbClr val="0070C0"/>
                </a:solidFill>
              </a:rPr>
              <a:t> 2012, 16 pays participants, 53 000 élèves de 14 à 15 ans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b="1" u="sng" dirty="0">
                <a:solidFill>
                  <a:srgbClr val="0070C0"/>
                </a:solidFill>
              </a:rPr>
              <a:t>Recommandations: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Favoriser un </a:t>
            </a:r>
            <a:r>
              <a:rPr lang="fr-FR" b="1" i="1" dirty="0">
                <a:solidFill>
                  <a:srgbClr val="0070C0"/>
                </a:solidFill>
              </a:rPr>
              <a:t>apprentissage précoce et régulier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Développer l’enseignement en langues vivantes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Accompagner les enseignants en formation initiale et continue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Multiplier les écoles et les établissements à l’ouverture européenne et internationale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Évaluer et certifier pour une meilleure reconnaissance des compétences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339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676</Words>
  <Application>Microsoft Office PowerPoint</Application>
  <PresentationFormat>Grand écran</PresentationFormat>
  <Paragraphs>256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Thème Office</vt:lpstr>
      <vt:lpstr>Présentation PowerPoint</vt:lpstr>
      <vt:lpstr>Une nouvelle dynamique pour les langues vivantes</vt:lpstr>
      <vt:lpstr>Présentation PowerPoint</vt:lpstr>
      <vt:lpstr>Les langues dans les textes officiels</vt:lpstr>
      <vt:lpstr>Le C E C R L</vt:lpstr>
      <vt:lpstr>Le socle commun</vt:lpstr>
      <vt:lpstr>Présentation PowerPoint</vt:lpstr>
      <vt:lpstr>Les programmes</vt:lpstr>
      <vt:lpstr>Présentation PowerPoint</vt:lpstr>
      <vt:lpstr>Présentation PowerPoint</vt:lpstr>
      <vt:lpstr>Les langues vivantes à l’école maternelle Note de service N° 2019-086 du 28- 05-2019:  </vt:lpstr>
      <vt:lpstr>Présentation PowerPoint</vt:lpstr>
      <vt:lpstr>2. Les ressources</vt:lpstr>
      <vt:lpstr>Quelques exemples de ressources EDUSCOL</vt:lpstr>
      <vt:lpstr> Les ressources   </vt:lpstr>
      <vt:lpstr>3. Plusieurs projets</vt:lpstr>
      <vt:lpstr>Plusieurs projets……</vt:lpstr>
      <vt:lpstr>Plusieurs projets…</vt:lpstr>
      <vt:lpstr>Présentation PowerPoint</vt:lpstr>
      <vt:lpstr>Merci pour votre attention  Thank you for listening  Danke für Ihr Interesse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Lemaire</dc:creator>
  <cp:lastModifiedBy>anne Lemaire</cp:lastModifiedBy>
  <cp:revision>6</cp:revision>
  <dcterms:created xsi:type="dcterms:W3CDTF">2019-09-23T08:54:30Z</dcterms:created>
  <dcterms:modified xsi:type="dcterms:W3CDTF">2019-09-23T09:41:46Z</dcterms:modified>
</cp:coreProperties>
</file>